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t Wheeler" initials="MW" lastIdx="1" clrIdx="0">
    <p:extLst>
      <p:ext uri="{19B8F6BF-5375-455C-9EA6-DF929625EA0E}">
        <p15:presenceInfo xmlns:p15="http://schemas.microsoft.com/office/powerpoint/2012/main" userId="c8be811af53d016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1" autoAdjust="0"/>
    <p:restoredTop sz="96238" autoAdjust="0"/>
  </p:normalViewPr>
  <p:slideViewPr>
    <p:cSldViewPr snapToGrid="0">
      <p:cViewPr varScale="1">
        <p:scale>
          <a:sx n="87" d="100"/>
          <a:sy n="87" d="100"/>
        </p:scale>
        <p:origin x="90" y="510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7437242-8EE8-44D1-8B9B-BB8737DDA2AC}" type="datetimeFigureOut">
              <a:rPr lang="en-AU" smtClean="0"/>
              <a:t>11/11/2016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9AECA7EE-1130-4749-97ED-F995802713C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4018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7242-8EE8-44D1-8B9B-BB8737DDA2AC}" type="datetimeFigureOut">
              <a:rPr lang="en-AU" smtClean="0"/>
              <a:t>11/11/2016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CA7EE-1130-4749-97ED-F995802713C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0250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7242-8EE8-44D1-8B9B-BB8737DDA2AC}" type="datetimeFigureOut">
              <a:rPr lang="en-AU" smtClean="0"/>
              <a:t>11/11/2016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CA7EE-1130-4749-97ED-F995802713C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6658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7242-8EE8-44D1-8B9B-BB8737DDA2AC}" type="datetimeFigureOut">
              <a:rPr lang="en-AU" smtClean="0"/>
              <a:t>11/11/2016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CA7EE-1130-4749-97ED-F995802713C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6893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7242-8EE8-44D1-8B9B-BB8737DDA2AC}" type="datetimeFigureOut">
              <a:rPr lang="en-AU" smtClean="0"/>
              <a:t>11/11/2016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CA7EE-1130-4749-97ED-F995802713C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611896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7242-8EE8-44D1-8B9B-BB8737DDA2AC}" type="datetimeFigureOut">
              <a:rPr lang="en-AU" smtClean="0"/>
              <a:t>11/11/2016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CA7EE-1130-4749-97ED-F995802713C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07049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7242-8EE8-44D1-8B9B-BB8737DDA2AC}" type="datetimeFigureOut">
              <a:rPr lang="en-AU" smtClean="0"/>
              <a:t>11/11/2016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CA7EE-1130-4749-97ED-F995802713C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13941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7437242-8EE8-44D1-8B9B-BB8737DDA2AC}" type="datetimeFigureOut">
              <a:rPr lang="en-AU" smtClean="0"/>
              <a:t>11/11/2016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CA7EE-1130-4749-97ED-F995802713C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92642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7437242-8EE8-44D1-8B9B-BB8737DDA2AC}" type="datetimeFigureOut">
              <a:rPr lang="en-AU" smtClean="0"/>
              <a:t>11/11/2016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CA7EE-1130-4749-97ED-F995802713C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31853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7242-8EE8-44D1-8B9B-BB8737DDA2AC}" type="datetimeFigureOut">
              <a:rPr lang="en-AU" smtClean="0"/>
              <a:t>11/11/2016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CA7EE-1130-4749-97ED-F995802713C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13192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7242-8EE8-44D1-8B9B-BB8737DDA2AC}" type="datetimeFigureOut">
              <a:rPr lang="en-AU" smtClean="0"/>
              <a:t>11/11/2016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CA7EE-1130-4749-97ED-F995802713C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197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7242-8EE8-44D1-8B9B-BB8737DDA2AC}" type="datetimeFigureOut">
              <a:rPr lang="en-AU" smtClean="0"/>
              <a:t>11/11/2016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CA7EE-1130-4749-97ED-F995802713C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8586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7242-8EE8-44D1-8B9B-BB8737DDA2AC}" type="datetimeFigureOut">
              <a:rPr lang="en-AU" smtClean="0"/>
              <a:t>11/11/2016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CA7EE-1130-4749-97ED-F995802713C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7047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7242-8EE8-44D1-8B9B-BB8737DDA2AC}" type="datetimeFigureOut">
              <a:rPr lang="en-AU" smtClean="0"/>
              <a:t>11/11/2016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CA7EE-1130-4749-97ED-F995802713C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9526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7242-8EE8-44D1-8B9B-BB8737DDA2AC}" type="datetimeFigureOut">
              <a:rPr lang="en-AU" smtClean="0"/>
              <a:t>11/11/2016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CA7EE-1130-4749-97ED-F995802713C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2181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7242-8EE8-44D1-8B9B-BB8737DDA2AC}" type="datetimeFigureOut">
              <a:rPr lang="en-AU" smtClean="0"/>
              <a:t>11/11/2016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CA7EE-1130-4749-97ED-F995802713C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762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7242-8EE8-44D1-8B9B-BB8737DDA2AC}" type="datetimeFigureOut">
              <a:rPr lang="en-AU" smtClean="0"/>
              <a:t>11/11/2016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CA7EE-1130-4749-97ED-F995802713C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16247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7242-8EE8-44D1-8B9B-BB8737DDA2AC}" type="datetimeFigureOut">
              <a:rPr lang="en-AU" smtClean="0"/>
              <a:t>11/11/2016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CA7EE-1130-4749-97ED-F995802713C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1166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7242-8EE8-44D1-8B9B-BB8737DDA2AC}" type="datetimeFigureOut">
              <a:rPr lang="en-AU" smtClean="0"/>
              <a:t>11/11/2016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CA7EE-1130-4749-97ED-F995802713C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939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1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7437242-8EE8-44D1-8B9B-BB8737DDA2AC}" type="datetimeFigureOut">
              <a:rPr lang="en-AU" smtClean="0"/>
              <a:t>11/11/2016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9AECA7EE-1130-4749-97ED-F995802713C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055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691" r:id="rId18"/>
    <p:sldLayoutId id="2147483690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3" Type="http://schemas.openxmlformats.org/officeDocument/2006/relationships/slide" Target="slide5.xml"/><Relationship Id="rId21" Type="http://schemas.openxmlformats.org/officeDocument/2006/relationships/hyperlink" Target="http://www.bing.com/images/search?q=oompa+loompa&amp;view=detailv2&amp;&amp;id=5323A00A883B0F21FEC63FE3789662C60B50520E&amp;selectedIndex=22&amp;ccid=TQ9s3EIm&amp;simid=608050826404564283&amp;thid=OIP.M4d0f6cdc42262824d119d3b217b9439do0" TargetMode="Externa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" Type="http://schemas.openxmlformats.org/officeDocument/2006/relationships/slide" Target="slide2.xml"/><Relationship Id="rId16" Type="http://schemas.openxmlformats.org/officeDocument/2006/relationships/slide" Target="slide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4.xml"/><Relationship Id="rId15" Type="http://schemas.openxmlformats.org/officeDocument/2006/relationships/slide" Target="slide15.xml"/><Relationship Id="rId23" Type="http://schemas.openxmlformats.org/officeDocument/2006/relationships/image" Target="../media/image4.jpeg"/><Relationship Id="rId10" Type="http://schemas.openxmlformats.org/officeDocument/2006/relationships/slide" Target="slide10.xml"/><Relationship Id="rId19" Type="http://schemas.openxmlformats.org/officeDocument/2006/relationships/hyperlink" Target="http://www.bing.com/images/search?q=Willy+Wonka+and+the+Chocolate+Factory+Logo&amp;view=detailv2&amp;&amp;id=DA81152C3DF39B0D26D44F5606E793000E7A4993&amp;selectedIndex=0&amp;ccid=BTE/qFnI&amp;simid=607993574490047396&amp;thid=OIP.M05313fa859c8baa006852d2d2ff70f3fH0" TargetMode="External"/><Relationship Id="rId4" Type="http://schemas.openxmlformats.org/officeDocument/2006/relationships/slide" Target="slide3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000" y="3639705"/>
            <a:ext cx="8825658" cy="2677648"/>
          </a:xfrm>
        </p:spPr>
        <p:txBody>
          <a:bodyPr/>
          <a:lstStyle/>
          <a:p>
            <a:r>
              <a:rPr lang="en-AU" sz="3200" dirty="0">
                <a:latin typeface="Comic Sans MS" panose="030F0702030302020204" pitchFamily="66" charset="0"/>
              </a:rPr>
              <a:t>      Charlie and the Chocolate Factory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484780"/>
              </p:ext>
            </p:extLst>
          </p:nvPr>
        </p:nvGraphicFramePr>
        <p:xfrm>
          <a:off x="2592505" y="947175"/>
          <a:ext cx="6773335" cy="4042215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354667">
                  <a:extLst>
                    <a:ext uri="{9D8B030D-6E8A-4147-A177-3AD203B41FA5}">
                      <a16:colId xmlns:a16="http://schemas.microsoft.com/office/drawing/2014/main" val="627692875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28861873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131654190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550794275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4206121057"/>
                    </a:ext>
                  </a:extLst>
                </a:gridCol>
              </a:tblGrid>
              <a:tr h="808443">
                <a:tc>
                  <a:txBody>
                    <a:bodyPr/>
                    <a:lstStyle/>
                    <a:p>
                      <a:pPr algn="ctr"/>
                      <a:r>
                        <a:rPr lang="en-AU" sz="1600" b="1" i="1" dirty="0">
                          <a:latin typeface="Comic Sans MS" panose="030F0702030302020204" pitchFamily="66" charset="0"/>
                        </a:rPr>
                        <a:t>Nouns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0" dirty="0">
                          <a:hlinkClick r:id="rId2" action="ppaction://hlinksldjump"/>
                        </a:rPr>
                        <a:t>100</a:t>
                      </a:r>
                      <a:endParaRPr lang="en-A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0" dirty="0">
                          <a:hlinkClick r:id="rId3" action="ppaction://hlinksldjump"/>
                        </a:rPr>
                        <a:t>200</a:t>
                      </a:r>
                      <a:endParaRPr lang="en-A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0" dirty="0">
                          <a:hlinkClick r:id="rId4" action="ppaction://hlinksldjump"/>
                        </a:rPr>
                        <a:t>300</a:t>
                      </a:r>
                      <a:endParaRPr lang="en-A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0" dirty="0">
                          <a:hlinkClick r:id="rId5" action="ppaction://hlinksldjump"/>
                        </a:rPr>
                        <a:t>400</a:t>
                      </a:r>
                      <a:endParaRPr lang="en-A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4140898"/>
                  </a:ext>
                </a:extLst>
              </a:tr>
              <a:tr h="808443">
                <a:tc>
                  <a:txBody>
                    <a:bodyPr/>
                    <a:lstStyle/>
                    <a:p>
                      <a:pPr algn="ctr"/>
                      <a:r>
                        <a:rPr lang="en-AU" sz="1600" b="1" i="1" dirty="0">
                          <a:latin typeface="Comic Sans MS" panose="030F0702030302020204" pitchFamily="66" charset="0"/>
                        </a:rPr>
                        <a:t>Verbs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0" dirty="0">
                          <a:hlinkClick r:id="rId6" action="ppaction://hlinksldjump"/>
                        </a:rPr>
                        <a:t>100</a:t>
                      </a:r>
                      <a:endParaRPr lang="en-A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0" dirty="0">
                          <a:hlinkClick r:id="rId7" action="ppaction://hlinksldjump"/>
                        </a:rPr>
                        <a:t>200</a:t>
                      </a:r>
                      <a:endParaRPr lang="en-A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0" dirty="0">
                          <a:hlinkClick r:id="rId8" action="ppaction://hlinksldjump"/>
                        </a:rPr>
                        <a:t>300</a:t>
                      </a:r>
                      <a:endParaRPr lang="en-A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800"/>
                  </a:ext>
                </a:extLst>
              </a:tr>
              <a:tr h="808443">
                <a:tc>
                  <a:txBody>
                    <a:bodyPr/>
                    <a:lstStyle/>
                    <a:p>
                      <a:pPr algn="ctr"/>
                      <a:r>
                        <a:rPr lang="en-AU" sz="1600" b="1" i="1" dirty="0">
                          <a:latin typeface="Comic Sans MS" panose="030F0702030302020204" pitchFamily="66" charset="0"/>
                        </a:rPr>
                        <a:t>Adjectives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0" dirty="0">
                          <a:hlinkClick r:id="rId9" action="ppaction://hlinksldjump"/>
                        </a:rPr>
                        <a:t>100</a:t>
                      </a:r>
                      <a:endParaRPr lang="en-A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0" dirty="0">
                          <a:hlinkClick r:id="rId10" action="ppaction://hlinksldjump"/>
                        </a:rPr>
                        <a:t>300</a:t>
                      </a:r>
                      <a:endParaRPr lang="en-A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0" dirty="0">
                          <a:hlinkClick r:id="rId11" action="ppaction://hlinksldjump"/>
                        </a:rPr>
                        <a:t>400</a:t>
                      </a:r>
                      <a:endParaRPr lang="en-A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7703856"/>
                  </a:ext>
                </a:extLst>
              </a:tr>
              <a:tr h="808443">
                <a:tc>
                  <a:txBody>
                    <a:bodyPr/>
                    <a:lstStyle/>
                    <a:p>
                      <a:pPr algn="ctr"/>
                      <a:r>
                        <a:rPr lang="en-AU" sz="1600" b="1" i="1" dirty="0">
                          <a:latin typeface="Comic Sans MS" panose="030F0702030302020204" pitchFamily="66" charset="0"/>
                        </a:rPr>
                        <a:t>Punctuation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0" dirty="0">
                          <a:hlinkClick r:id="rId12" action="ppaction://hlinksldjump"/>
                        </a:rPr>
                        <a:t>100</a:t>
                      </a:r>
                      <a:endParaRPr lang="en-A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0" dirty="0">
                          <a:hlinkClick r:id="rId13" action="ppaction://hlinksldjump"/>
                        </a:rPr>
                        <a:t>200</a:t>
                      </a:r>
                      <a:endParaRPr lang="en-A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0" dirty="0">
                          <a:hlinkClick r:id="rId14" action="ppaction://hlinksldjump"/>
                        </a:rPr>
                        <a:t>300</a:t>
                      </a:r>
                      <a:endParaRPr lang="en-A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0" dirty="0">
                          <a:hlinkClick r:id="rId15" action="ppaction://hlinksldjump"/>
                        </a:rPr>
                        <a:t>400</a:t>
                      </a:r>
                      <a:endParaRPr lang="en-A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7314345"/>
                  </a:ext>
                </a:extLst>
              </a:tr>
              <a:tr h="808443">
                <a:tc>
                  <a:txBody>
                    <a:bodyPr/>
                    <a:lstStyle/>
                    <a:p>
                      <a:pPr algn="ctr"/>
                      <a:r>
                        <a:rPr lang="en-AU" sz="1600" b="1" i="1" dirty="0">
                          <a:latin typeface="Comic Sans MS" panose="030F0702030302020204" pitchFamily="66" charset="0"/>
                        </a:rPr>
                        <a:t>Sentences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0" dirty="0">
                          <a:hlinkClick r:id="rId16" action="ppaction://hlinksldjump"/>
                        </a:rPr>
                        <a:t>200</a:t>
                      </a:r>
                      <a:endParaRPr lang="en-A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0" dirty="0">
                          <a:hlinkClick r:id="rId17" action="ppaction://hlinksldjump"/>
                        </a:rPr>
                        <a:t>400</a:t>
                      </a:r>
                      <a:endParaRPr lang="en-A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0" dirty="0">
                          <a:hlinkClick r:id="rId18" action="ppaction://hlinksldjump"/>
                        </a:rPr>
                        <a:t>500</a:t>
                      </a:r>
                      <a:endParaRPr lang="en-A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041855"/>
                  </a:ext>
                </a:extLst>
              </a:tr>
            </a:tbl>
          </a:graphicData>
        </a:graphic>
      </p:graphicFrame>
      <p:pic>
        <p:nvPicPr>
          <p:cNvPr id="6" name="Picture 5" descr="http://tse1.mm.bing.net/th?&amp;id=OIP.M05313fa859c8baa006852d2d2ff70f3fH0&amp;w=300&amp;h=230&amp;c=0&amp;pid=1.9&amp;rs=0&amp;p=0&amp;r=0">
            <a:hlinkClick r:id="rId19" tooltip="&quot;View image details&quot;"/>
          </p:cNvPr>
          <p:cNvPicPr/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68" y="1742782"/>
            <a:ext cx="1513232" cy="1225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tse1.mm.bing.net/th?&amp;id=OIP.M4d0f6cdc42262824d119d3b217b9439do0&amp;w=150&amp;h=299&amp;c=0&amp;pid=1.9&amp;rs=0&amp;p=0&amp;r=0">
            <a:hlinkClick r:id="rId21" tooltip="&quot;View image details&quot;"/>
          </p:cNvPr>
          <p:cNvPicPr/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967" y="931544"/>
            <a:ext cx="1344267" cy="16850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Image result for Willy Wonka and the Chocolate Factory Logo"/>
          <p:cNvPicPr/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967" y="4202167"/>
            <a:ext cx="1652272" cy="14252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0069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Adjectives pages 10 and 11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3" y="3000109"/>
            <a:ext cx="8825659" cy="888845"/>
          </a:xfrm>
        </p:spPr>
        <p:txBody>
          <a:bodyPr/>
          <a:lstStyle/>
          <a:p>
            <a:r>
              <a:rPr lang="en-AU" dirty="0"/>
              <a:t>Write two sentences from the text and underline the adjectives</a:t>
            </a:r>
          </a:p>
        </p:txBody>
      </p:sp>
      <p:sp>
        <p:nvSpPr>
          <p:cNvPr id="4" name="Action Button: Go Home 3">
            <a:hlinkClick r:id="" action="ppaction://hlinkshowjump?jump=firstslide" highlightClick="1"/>
          </p:cNvPr>
          <p:cNvSpPr/>
          <p:nvPr/>
        </p:nvSpPr>
        <p:spPr>
          <a:xfrm>
            <a:off x="607170" y="5949746"/>
            <a:ext cx="771181" cy="417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0240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Adjectives pages 10 and 11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3" y="3000109"/>
            <a:ext cx="8825659" cy="888845"/>
          </a:xfrm>
        </p:spPr>
        <p:txBody>
          <a:bodyPr/>
          <a:lstStyle/>
          <a:p>
            <a:r>
              <a:rPr lang="en-AU" dirty="0"/>
              <a:t>Look at the picture on this picture, use four adjectives to describe what is happening in the picture.</a:t>
            </a:r>
          </a:p>
        </p:txBody>
      </p:sp>
      <p:sp>
        <p:nvSpPr>
          <p:cNvPr id="4" name="Action Button: Go Home 3">
            <a:hlinkClick r:id="" action="ppaction://hlinkshowjump?jump=firstslide" highlightClick="1"/>
          </p:cNvPr>
          <p:cNvSpPr/>
          <p:nvPr/>
        </p:nvSpPr>
        <p:spPr>
          <a:xfrm>
            <a:off x="607170" y="5949746"/>
            <a:ext cx="771181" cy="417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501180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Punctuation pages 16 and 17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3" y="3000109"/>
            <a:ext cx="8825659" cy="888845"/>
          </a:xfrm>
        </p:spPr>
        <p:txBody>
          <a:bodyPr/>
          <a:lstStyle/>
          <a:p>
            <a:r>
              <a:rPr lang="en-AU" dirty="0"/>
              <a:t>List five forms of punctuation</a:t>
            </a:r>
          </a:p>
        </p:txBody>
      </p:sp>
      <p:sp>
        <p:nvSpPr>
          <p:cNvPr id="4" name="Action Button: Go Home 3">
            <a:hlinkClick r:id="" action="ppaction://hlinkshowjump?jump=firstslide" highlightClick="1"/>
          </p:cNvPr>
          <p:cNvSpPr/>
          <p:nvPr/>
        </p:nvSpPr>
        <p:spPr>
          <a:xfrm>
            <a:off x="607170" y="5949746"/>
            <a:ext cx="771181" cy="417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612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Punctuation pages 16 and 17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3" y="3000109"/>
            <a:ext cx="8825659" cy="888845"/>
          </a:xfrm>
        </p:spPr>
        <p:txBody>
          <a:bodyPr/>
          <a:lstStyle/>
          <a:p>
            <a:r>
              <a:rPr lang="en-AU" dirty="0"/>
              <a:t>Write down three sentences that use punctuation in the text</a:t>
            </a:r>
          </a:p>
        </p:txBody>
      </p:sp>
      <p:sp>
        <p:nvSpPr>
          <p:cNvPr id="4" name="Action Button: Go Home 3">
            <a:hlinkClick r:id="" action="ppaction://hlinkshowjump?jump=firstslide" highlightClick="1"/>
          </p:cNvPr>
          <p:cNvSpPr/>
          <p:nvPr/>
        </p:nvSpPr>
        <p:spPr>
          <a:xfrm>
            <a:off x="607170" y="5949746"/>
            <a:ext cx="771181" cy="417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70040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Punctuation pages 16 and 17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3" y="3000109"/>
            <a:ext cx="8825659" cy="888845"/>
          </a:xfrm>
        </p:spPr>
        <p:txBody>
          <a:bodyPr/>
          <a:lstStyle/>
          <a:p>
            <a:r>
              <a:rPr lang="en-AU" dirty="0"/>
              <a:t>What is the purpose of the italics on page 16?</a:t>
            </a:r>
          </a:p>
        </p:txBody>
      </p:sp>
      <p:sp>
        <p:nvSpPr>
          <p:cNvPr id="4" name="Action Button: Go Home 3">
            <a:hlinkClick r:id="" action="ppaction://hlinkshowjump?jump=firstslide" highlightClick="1"/>
          </p:cNvPr>
          <p:cNvSpPr/>
          <p:nvPr/>
        </p:nvSpPr>
        <p:spPr>
          <a:xfrm>
            <a:off x="607170" y="5949746"/>
            <a:ext cx="771181" cy="417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0050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Punctuation pages 16 and 17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2072" y="4685690"/>
            <a:ext cx="8825659" cy="888845"/>
          </a:xfrm>
        </p:spPr>
        <p:txBody>
          <a:bodyPr/>
          <a:lstStyle/>
          <a:p>
            <a:r>
              <a:rPr lang="en-AU" dirty="0"/>
              <a:t>Place commas in the following sentences</a:t>
            </a:r>
          </a:p>
          <a:p>
            <a:pPr marL="457200" indent="-457200">
              <a:buAutoNum type="arabicParenR"/>
            </a:pPr>
            <a:r>
              <a:rPr lang="en-AU" dirty="0"/>
              <a:t>Little Charlie sat very still on the edge of the bed staring at his Grandfather</a:t>
            </a:r>
          </a:p>
          <a:p>
            <a:pPr marL="457200" indent="-457200">
              <a:buAutoNum type="arabicParenR"/>
            </a:pPr>
            <a:r>
              <a:rPr lang="en-AU" dirty="0"/>
              <a:t>Well have you asked Grandpa Joe</a:t>
            </a:r>
          </a:p>
          <a:p>
            <a:pPr marL="457200" indent="-457200">
              <a:buAutoNum type="arabicParenR"/>
            </a:pPr>
            <a:r>
              <a:rPr lang="en-AU" dirty="0"/>
              <a:t>Little Charlie looked slowly around at each of the four old faces one after the other and they all looked back at him</a:t>
            </a:r>
          </a:p>
        </p:txBody>
      </p:sp>
      <p:sp>
        <p:nvSpPr>
          <p:cNvPr id="4" name="Action Button: Go Home 3">
            <a:hlinkClick r:id="" action="ppaction://hlinkshowjump?jump=firstslide" highlightClick="1"/>
          </p:cNvPr>
          <p:cNvSpPr/>
          <p:nvPr/>
        </p:nvSpPr>
        <p:spPr>
          <a:xfrm>
            <a:off x="607170" y="5949746"/>
            <a:ext cx="771181" cy="417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72703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Sentences page 18 and 19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069" y="2581469"/>
            <a:ext cx="8825659" cy="888845"/>
          </a:xfrm>
        </p:spPr>
        <p:txBody>
          <a:bodyPr/>
          <a:lstStyle/>
          <a:p>
            <a:r>
              <a:rPr lang="en-AU" dirty="0"/>
              <a:t>What is the difference between a dependent and independent clause?</a:t>
            </a:r>
          </a:p>
        </p:txBody>
      </p:sp>
      <p:sp>
        <p:nvSpPr>
          <p:cNvPr id="4" name="Action Button: Go Home 3">
            <a:hlinkClick r:id="" action="ppaction://hlinkshowjump?jump=firstslide" highlightClick="1"/>
          </p:cNvPr>
          <p:cNvSpPr/>
          <p:nvPr/>
        </p:nvSpPr>
        <p:spPr>
          <a:xfrm>
            <a:off x="607170" y="5949746"/>
            <a:ext cx="771181" cy="417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231845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Sentences page 18 and 19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069" y="2581469"/>
            <a:ext cx="8825659" cy="888845"/>
          </a:xfrm>
        </p:spPr>
        <p:txBody>
          <a:bodyPr/>
          <a:lstStyle/>
          <a:p>
            <a:r>
              <a:rPr lang="en-AU" dirty="0"/>
              <a:t>Write down an independent and independent clause from the text.</a:t>
            </a:r>
          </a:p>
        </p:txBody>
      </p:sp>
      <p:sp>
        <p:nvSpPr>
          <p:cNvPr id="4" name="Action Button: Go Home 3">
            <a:hlinkClick r:id="" action="ppaction://hlinkshowjump?jump=firstslide" highlightClick="1"/>
          </p:cNvPr>
          <p:cNvSpPr/>
          <p:nvPr/>
        </p:nvSpPr>
        <p:spPr>
          <a:xfrm>
            <a:off x="607170" y="5949746"/>
            <a:ext cx="771181" cy="417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63202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Sentences page 18 and 19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069" y="2581469"/>
            <a:ext cx="8825659" cy="888845"/>
          </a:xfrm>
        </p:spPr>
        <p:txBody>
          <a:bodyPr/>
          <a:lstStyle/>
          <a:p>
            <a:r>
              <a:rPr lang="en-AU" dirty="0"/>
              <a:t>Locate two sentences in the text and underline the conjunctions</a:t>
            </a:r>
          </a:p>
        </p:txBody>
      </p:sp>
      <p:sp>
        <p:nvSpPr>
          <p:cNvPr id="4" name="Action Button: Go Home 3">
            <a:hlinkClick r:id="" action="ppaction://hlinkshowjump?jump=firstslide" highlightClick="1"/>
          </p:cNvPr>
          <p:cNvSpPr/>
          <p:nvPr/>
        </p:nvSpPr>
        <p:spPr>
          <a:xfrm>
            <a:off x="607170" y="5949746"/>
            <a:ext cx="771181" cy="417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069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7"/>
            <a:ext cx="8825659" cy="5053387"/>
          </a:xfrm>
        </p:spPr>
        <p:txBody>
          <a:bodyPr>
            <a:normAutofit/>
          </a:bodyPr>
          <a:lstStyle/>
          <a:p>
            <a:pPr algn="ctr"/>
            <a:r>
              <a:rPr lang="en-AU" sz="2000" b="1" dirty="0">
                <a:latin typeface="Comic Sans MS" panose="030F0702030302020204" pitchFamily="66" charset="0"/>
              </a:rPr>
              <a:t>Nouns  pages 4 and 5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154953" y="2926080"/>
            <a:ext cx="8987853" cy="1280160"/>
          </a:xfrm>
        </p:spPr>
        <p:txBody>
          <a:bodyPr/>
          <a:lstStyle/>
          <a:p>
            <a:r>
              <a:rPr lang="en-AU" sz="4800" dirty="0">
                <a:latin typeface="Comic Sans MS" panose="030F0702030302020204" pitchFamily="66" charset="0"/>
              </a:rPr>
              <a:t>Locate four nouns in the text </a:t>
            </a:r>
          </a:p>
        </p:txBody>
      </p:sp>
      <p:sp>
        <p:nvSpPr>
          <p:cNvPr id="9" name="Action Button: Go Home 8">
            <a:hlinkClick r:id="" action="ppaction://hlinkshowjump?jump=firstslide" highlightClick="1"/>
          </p:cNvPr>
          <p:cNvSpPr/>
          <p:nvPr/>
        </p:nvSpPr>
        <p:spPr>
          <a:xfrm>
            <a:off x="607170" y="5949746"/>
            <a:ext cx="771181" cy="417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8486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400" dirty="0">
                <a:latin typeface="Comic Sans MS" panose="030F0702030302020204" pitchFamily="66" charset="0"/>
              </a:rPr>
              <a:t>Nouns pages 4 and 5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1322363" y="2603501"/>
            <a:ext cx="9711502" cy="519528"/>
          </a:xfrm>
        </p:spPr>
        <p:txBody>
          <a:bodyPr/>
          <a:lstStyle/>
          <a:p>
            <a:endParaRPr lang="en-AU" dirty="0"/>
          </a:p>
          <a:p>
            <a:endParaRPr lang="en-AU" dirty="0"/>
          </a:p>
          <a:p>
            <a:r>
              <a:rPr lang="en-AU" dirty="0"/>
              <a:t>Think of 4 common nouns you may find in:</a:t>
            </a:r>
          </a:p>
          <a:p>
            <a:pPr marL="457200" indent="-457200">
              <a:buAutoNum type="arabicParenR"/>
            </a:pPr>
            <a:r>
              <a:rPr lang="en-AU" dirty="0"/>
              <a:t>A factory</a:t>
            </a:r>
          </a:p>
          <a:p>
            <a:pPr marL="457200" indent="-457200">
              <a:buAutoNum type="arabicParenR"/>
            </a:pPr>
            <a:r>
              <a:rPr lang="en-AU" dirty="0"/>
              <a:t>A town</a:t>
            </a:r>
          </a:p>
        </p:txBody>
      </p:sp>
      <p:sp>
        <p:nvSpPr>
          <p:cNvPr id="9" name="Action Button: Go Home 8">
            <a:hlinkClick r:id="" action="ppaction://hlinkshowjump?jump=firstslide" highlightClick="1"/>
          </p:cNvPr>
          <p:cNvSpPr/>
          <p:nvPr/>
        </p:nvSpPr>
        <p:spPr>
          <a:xfrm>
            <a:off x="769362" y="5949746"/>
            <a:ext cx="771181" cy="417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7004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2800" dirty="0">
                <a:latin typeface="Comic Sans MS" panose="030F0702030302020204" pitchFamily="66" charset="0"/>
              </a:rPr>
              <a:t>Nouns Pages 4 and 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1327150"/>
            <a:ext cx="9325477" cy="3967090"/>
          </a:xfrm>
        </p:spPr>
        <p:txBody>
          <a:bodyPr/>
          <a:lstStyle/>
          <a:p>
            <a:endParaRPr lang="en-AU" dirty="0"/>
          </a:p>
          <a:p>
            <a:endParaRPr lang="en-AU" dirty="0"/>
          </a:p>
          <a:p>
            <a:endParaRPr lang="en-AU" dirty="0"/>
          </a:p>
          <a:p>
            <a:endParaRPr lang="en-AU" dirty="0"/>
          </a:p>
          <a:p>
            <a:r>
              <a:rPr lang="en-AU" dirty="0"/>
              <a:t>Rewrite the following sentences and show where the Proper Nouns should be:</a:t>
            </a:r>
          </a:p>
          <a:p>
            <a:pPr marL="457200" indent="-457200">
              <a:buAutoNum type="arabicParenR"/>
            </a:pPr>
            <a:r>
              <a:rPr lang="en-AU" dirty="0" err="1"/>
              <a:t>mr</a:t>
            </a:r>
            <a:r>
              <a:rPr lang="en-AU" dirty="0"/>
              <a:t> and </a:t>
            </a:r>
            <a:r>
              <a:rPr lang="en-AU" dirty="0" err="1"/>
              <a:t>mrs</a:t>
            </a:r>
            <a:r>
              <a:rPr lang="en-AU" dirty="0"/>
              <a:t> bucket and little Charlie bucket slept in the other room, upon mattresses on the floor.</a:t>
            </a:r>
          </a:p>
          <a:p>
            <a:r>
              <a:rPr lang="en-AU" dirty="0"/>
              <a:t>2) the house wasn’t nearly large enough for so many people and life was uncomfortable for them all.</a:t>
            </a:r>
          </a:p>
          <a:p>
            <a:r>
              <a:rPr lang="en-AU" dirty="0"/>
              <a:t>3) </a:t>
            </a:r>
            <a:r>
              <a:rPr lang="en-AU" dirty="0" err="1"/>
              <a:t>sundays</a:t>
            </a:r>
            <a:r>
              <a:rPr lang="en-AU" dirty="0"/>
              <a:t> were a bit better</a:t>
            </a:r>
          </a:p>
        </p:txBody>
      </p:sp>
      <p:sp>
        <p:nvSpPr>
          <p:cNvPr id="9" name="Action Button: Go Home 8">
            <a:hlinkClick r:id="" action="ppaction://hlinkshowjump?jump=firstslide" highlightClick="1"/>
          </p:cNvPr>
          <p:cNvSpPr/>
          <p:nvPr/>
        </p:nvSpPr>
        <p:spPr>
          <a:xfrm>
            <a:off x="769362" y="5949746"/>
            <a:ext cx="771181" cy="417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87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Nouns pages 4 and 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1"/>
            <a:ext cx="9641576" cy="811727"/>
          </a:xfrm>
        </p:spPr>
        <p:txBody>
          <a:bodyPr/>
          <a:lstStyle/>
          <a:p>
            <a:r>
              <a:rPr lang="en-AU" dirty="0"/>
              <a:t>Write a sentence of your own that contains 3 common nouns and 3 proper nouns.  It must start with Charlie …..</a:t>
            </a:r>
          </a:p>
        </p:txBody>
      </p:sp>
      <p:sp>
        <p:nvSpPr>
          <p:cNvPr id="9" name="Action Button: Go Home 8">
            <a:hlinkClick r:id="" action="ppaction://hlinkshowjump?jump=firstslide" highlightClick="1"/>
          </p:cNvPr>
          <p:cNvSpPr/>
          <p:nvPr/>
        </p:nvSpPr>
        <p:spPr>
          <a:xfrm>
            <a:off x="769362" y="5949746"/>
            <a:ext cx="771181" cy="417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02990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Verbs pages 6 and 7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3" y="2603502"/>
            <a:ext cx="8825659" cy="576262"/>
          </a:xfrm>
        </p:spPr>
        <p:txBody>
          <a:bodyPr/>
          <a:lstStyle/>
          <a:p>
            <a:r>
              <a:rPr lang="en-AU" dirty="0"/>
              <a:t>What is a verb?  Provide 3 examples</a:t>
            </a:r>
          </a:p>
        </p:txBody>
      </p:sp>
      <p:sp>
        <p:nvSpPr>
          <p:cNvPr id="9" name="Action Button: Go Home 8">
            <a:hlinkClick r:id="" action="ppaction://hlinkshowjump?jump=firstslide" highlightClick="1"/>
          </p:cNvPr>
          <p:cNvSpPr/>
          <p:nvPr/>
        </p:nvSpPr>
        <p:spPr>
          <a:xfrm>
            <a:off x="607170" y="5949746"/>
            <a:ext cx="771181" cy="417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5382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Verbs pages 6 and 7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3" y="2603502"/>
            <a:ext cx="8825659" cy="576262"/>
          </a:xfrm>
        </p:spPr>
        <p:txBody>
          <a:bodyPr/>
          <a:lstStyle/>
          <a:p>
            <a:r>
              <a:rPr lang="en-AU" dirty="0"/>
              <a:t>Find 8 verbs in your text</a:t>
            </a:r>
          </a:p>
        </p:txBody>
      </p:sp>
      <p:sp>
        <p:nvSpPr>
          <p:cNvPr id="4" name="Action Button: Go Home 3">
            <a:hlinkClick r:id="" action="ppaction://hlinkshowjump?jump=firstslide" highlightClick="1"/>
          </p:cNvPr>
          <p:cNvSpPr/>
          <p:nvPr/>
        </p:nvSpPr>
        <p:spPr>
          <a:xfrm>
            <a:off x="607170" y="5949746"/>
            <a:ext cx="771181" cy="417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0561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Verbs pages 6 and 7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3" y="3000109"/>
            <a:ext cx="8825659" cy="1913414"/>
          </a:xfrm>
        </p:spPr>
        <p:txBody>
          <a:bodyPr/>
          <a:lstStyle/>
          <a:p>
            <a:r>
              <a:rPr lang="en-AU" dirty="0"/>
              <a:t>Write two verbs that match the following nouns:</a:t>
            </a:r>
          </a:p>
          <a:p>
            <a:r>
              <a:rPr lang="en-AU" dirty="0"/>
              <a:t>Chocolate</a:t>
            </a:r>
          </a:p>
          <a:p>
            <a:r>
              <a:rPr lang="en-AU" dirty="0"/>
              <a:t>Birthday</a:t>
            </a:r>
          </a:p>
          <a:p>
            <a:r>
              <a:rPr lang="en-AU" dirty="0"/>
              <a:t>Paper</a:t>
            </a:r>
          </a:p>
          <a:p>
            <a:r>
              <a:rPr lang="en-AU" dirty="0"/>
              <a:t>Children</a:t>
            </a:r>
          </a:p>
        </p:txBody>
      </p:sp>
      <p:sp>
        <p:nvSpPr>
          <p:cNvPr id="4" name="Action Button: Go Home 3">
            <a:hlinkClick r:id="" action="ppaction://hlinkshowjump?jump=firstslide" highlightClick="1"/>
          </p:cNvPr>
          <p:cNvSpPr/>
          <p:nvPr/>
        </p:nvSpPr>
        <p:spPr>
          <a:xfrm>
            <a:off x="607170" y="5949746"/>
            <a:ext cx="771181" cy="417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5599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Adjectives pages 10 and 11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3" y="3000109"/>
            <a:ext cx="8825659" cy="1913414"/>
          </a:xfrm>
        </p:spPr>
        <p:txBody>
          <a:bodyPr/>
          <a:lstStyle/>
          <a:p>
            <a:r>
              <a:rPr lang="en-AU" dirty="0"/>
              <a:t>Write an adjective of your own to describe these nouns:</a:t>
            </a:r>
          </a:p>
          <a:p>
            <a:r>
              <a:rPr lang="en-AU" dirty="0"/>
              <a:t>Bed</a:t>
            </a:r>
          </a:p>
          <a:p>
            <a:r>
              <a:rPr lang="en-AU" dirty="0"/>
              <a:t>Chocolate</a:t>
            </a:r>
          </a:p>
          <a:p>
            <a:r>
              <a:rPr lang="en-AU" dirty="0"/>
              <a:t>Room</a:t>
            </a:r>
          </a:p>
          <a:p>
            <a:r>
              <a:rPr lang="en-AU" dirty="0"/>
              <a:t>Factory</a:t>
            </a:r>
          </a:p>
        </p:txBody>
      </p:sp>
      <p:sp>
        <p:nvSpPr>
          <p:cNvPr id="4" name="Action Button: Go Home 3">
            <a:hlinkClick r:id="" action="ppaction://hlinkshowjump?jump=firstslide" highlightClick="1"/>
          </p:cNvPr>
          <p:cNvSpPr/>
          <p:nvPr/>
        </p:nvSpPr>
        <p:spPr>
          <a:xfrm>
            <a:off x="607170" y="5949746"/>
            <a:ext cx="771181" cy="417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396979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80</TotalTime>
  <Words>395</Words>
  <Application>Microsoft Office PowerPoint</Application>
  <PresentationFormat>Widescreen</PresentationFormat>
  <Paragraphs>79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Century Gothic</vt:lpstr>
      <vt:lpstr>Comic Sans MS</vt:lpstr>
      <vt:lpstr>Wingdings 3</vt:lpstr>
      <vt:lpstr>Ion Boardroom</vt:lpstr>
      <vt:lpstr>      Charlie and the Chocolate Factory</vt:lpstr>
      <vt:lpstr>Nouns  pages 4 and 5</vt:lpstr>
      <vt:lpstr>Nouns pages 4 and 5</vt:lpstr>
      <vt:lpstr>Nouns Pages 4 and 5</vt:lpstr>
      <vt:lpstr>Nouns pages 4 and 5</vt:lpstr>
      <vt:lpstr>Verbs pages 6 and 7</vt:lpstr>
      <vt:lpstr>Verbs pages 6 and 7</vt:lpstr>
      <vt:lpstr>Verbs pages 6 and 7</vt:lpstr>
      <vt:lpstr>Adjectives pages 10 and 11</vt:lpstr>
      <vt:lpstr>Adjectives pages 10 and 11</vt:lpstr>
      <vt:lpstr>Adjectives pages 10 and 11</vt:lpstr>
      <vt:lpstr>Punctuation pages 16 and 17</vt:lpstr>
      <vt:lpstr>Punctuation pages 16 and 17</vt:lpstr>
      <vt:lpstr>Punctuation pages 16 and 17</vt:lpstr>
      <vt:lpstr>Punctuation pages 16 and 17</vt:lpstr>
      <vt:lpstr>Sentences page 18 and 19</vt:lpstr>
      <vt:lpstr>Sentences page 18 and 19</vt:lpstr>
      <vt:lpstr>Sentences page 18 and 19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Willy Wonka and the Chocolate Factory</dc:title>
  <dc:creator>Matt Wheeler</dc:creator>
  <cp:lastModifiedBy>Matt Wheeler</cp:lastModifiedBy>
  <cp:revision>9</cp:revision>
  <dcterms:created xsi:type="dcterms:W3CDTF">2016-11-11T10:15:48Z</dcterms:created>
  <dcterms:modified xsi:type="dcterms:W3CDTF">2016-11-11T11:36:03Z</dcterms:modified>
</cp:coreProperties>
</file>